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33.jpg" ContentType="image/png"/>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9"/>
  </p:notesMasterIdLst>
  <p:handoutMasterIdLst>
    <p:handoutMasterId r:id="rId320"/>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872" r:id="rId53"/>
    <p:sldId id="873" r:id="rId54"/>
    <p:sldId id="874" r:id="rId55"/>
    <p:sldId id="878" r:id="rId56"/>
    <p:sldId id="1025" r:id="rId57"/>
    <p:sldId id="879" r:id="rId58"/>
    <p:sldId id="930" r:id="rId59"/>
    <p:sldId id="754" r:id="rId60"/>
    <p:sldId id="491" r:id="rId61"/>
    <p:sldId id="969" r:id="rId62"/>
    <p:sldId id="953" r:id="rId63"/>
    <p:sldId id="877" r:id="rId64"/>
    <p:sldId id="492" r:id="rId65"/>
    <p:sldId id="1033" r:id="rId66"/>
    <p:sldId id="972" r:id="rId67"/>
    <p:sldId id="970" r:id="rId68"/>
    <p:sldId id="973" r:id="rId69"/>
    <p:sldId id="974" r:id="rId70"/>
    <p:sldId id="975" r:id="rId71"/>
    <p:sldId id="976" r:id="rId72"/>
    <p:sldId id="971" r:id="rId73"/>
    <p:sldId id="330" r:id="rId74"/>
    <p:sldId id="526" r:id="rId75"/>
    <p:sldId id="1038" r:id="rId76"/>
    <p:sldId id="1040" r:id="rId77"/>
    <p:sldId id="1041" r:id="rId78"/>
    <p:sldId id="1042" r:id="rId79"/>
    <p:sldId id="494" r:id="rId80"/>
    <p:sldId id="1034" r:id="rId81"/>
    <p:sldId id="1043" r:id="rId82"/>
    <p:sldId id="1044" r:id="rId83"/>
    <p:sldId id="943" r:id="rId84"/>
    <p:sldId id="982" r:id="rId85"/>
    <p:sldId id="944" r:id="rId86"/>
    <p:sldId id="983" r:id="rId87"/>
    <p:sldId id="535" r:id="rId88"/>
    <p:sldId id="536" r:id="rId89"/>
    <p:sldId id="331" r:id="rId90"/>
    <p:sldId id="332" r:id="rId91"/>
    <p:sldId id="493" r:id="rId92"/>
    <p:sldId id="333" r:id="rId93"/>
    <p:sldId id="955" r:id="rId94"/>
    <p:sldId id="335" r:id="rId95"/>
    <p:sldId id="495" r:id="rId96"/>
    <p:sldId id="997" r:id="rId97"/>
    <p:sldId id="525" r:id="rId98"/>
    <p:sldId id="358" r:id="rId99"/>
    <p:sldId id="345" r:id="rId100"/>
    <p:sldId id="344" r:id="rId101"/>
    <p:sldId id="361" r:id="rId102"/>
    <p:sldId id="351" r:id="rId103"/>
    <p:sldId id="956" r:id="rId104"/>
    <p:sldId id="346" r:id="rId105"/>
    <p:sldId id="347" r:id="rId106"/>
    <p:sldId id="498" r:id="rId107"/>
    <p:sldId id="349" r:id="rId108"/>
    <p:sldId id="380" r:id="rId109"/>
    <p:sldId id="348" r:id="rId110"/>
    <p:sldId id="353" r:id="rId111"/>
    <p:sldId id="499" r:id="rId112"/>
    <p:sldId id="485" r:id="rId113"/>
    <p:sldId id="965" r:id="rId114"/>
    <p:sldId id="991" r:id="rId115"/>
    <p:sldId id="1035" r:id="rId116"/>
    <p:sldId id="1036" r:id="rId117"/>
    <p:sldId id="992" r:id="rId118"/>
    <p:sldId id="993" r:id="rId119"/>
    <p:sldId id="994" r:id="rId120"/>
    <p:sldId id="995" r:id="rId121"/>
    <p:sldId id="996" r:id="rId122"/>
    <p:sldId id="1037" r:id="rId123"/>
    <p:sldId id="990" r:id="rId124"/>
    <p:sldId id="966" r:id="rId125"/>
    <p:sldId id="967" r:id="rId126"/>
    <p:sldId id="957" r:id="rId127"/>
    <p:sldId id="968" r:id="rId128"/>
    <p:sldId id="958" r:id="rId129"/>
    <p:sldId id="959" r:id="rId130"/>
    <p:sldId id="960" r:id="rId131"/>
    <p:sldId id="962" r:id="rId132"/>
    <p:sldId id="963" r:id="rId133"/>
    <p:sldId id="964" r:id="rId134"/>
    <p:sldId id="984" r:id="rId135"/>
    <p:sldId id="985" r:id="rId136"/>
    <p:sldId id="987" r:id="rId137"/>
    <p:sldId id="988" r:id="rId138"/>
    <p:sldId id="989" r:id="rId139"/>
    <p:sldId id="1006" r:id="rId140"/>
    <p:sldId id="354" r:id="rId141"/>
    <p:sldId id="949" r:id="rId142"/>
    <p:sldId id="981" r:id="rId143"/>
    <p:sldId id="359" r:id="rId144"/>
    <p:sldId id="363" r:id="rId145"/>
    <p:sldId id="355" r:id="rId146"/>
    <p:sldId id="366" r:id="rId147"/>
    <p:sldId id="365" r:id="rId148"/>
    <p:sldId id="364" r:id="rId149"/>
    <p:sldId id="935" r:id="rId150"/>
    <p:sldId id="356" r:id="rId151"/>
    <p:sldId id="501" r:id="rId152"/>
    <p:sldId id="422" r:id="rId153"/>
    <p:sldId id="400" r:id="rId154"/>
    <p:sldId id="408" r:id="rId155"/>
    <p:sldId id="405" r:id="rId156"/>
    <p:sldId id="406" r:id="rId157"/>
    <p:sldId id="402" r:id="rId158"/>
    <p:sldId id="407" r:id="rId159"/>
    <p:sldId id="945" r:id="rId160"/>
    <p:sldId id="946" r:id="rId161"/>
    <p:sldId id="403" r:id="rId162"/>
    <p:sldId id="404" r:id="rId163"/>
    <p:sldId id="401" r:id="rId164"/>
    <p:sldId id="936" r:id="rId165"/>
    <p:sldId id="937" r:id="rId166"/>
    <p:sldId id="938" r:id="rId167"/>
    <p:sldId id="941" r:id="rId168"/>
    <p:sldId id="939" r:id="rId169"/>
    <p:sldId id="940" r:id="rId170"/>
    <p:sldId id="424" r:id="rId171"/>
    <p:sldId id="906" r:id="rId172"/>
    <p:sldId id="425" r:id="rId173"/>
    <p:sldId id="427" r:id="rId174"/>
    <p:sldId id="428" r:id="rId175"/>
    <p:sldId id="429" r:id="rId176"/>
    <p:sldId id="301" r:id="rId177"/>
    <p:sldId id="302" r:id="rId178"/>
    <p:sldId id="304" r:id="rId179"/>
    <p:sldId id="306" r:id="rId180"/>
    <p:sldId id="389" r:id="rId181"/>
    <p:sldId id="390" r:id="rId182"/>
    <p:sldId id="308" r:id="rId183"/>
    <p:sldId id="307" r:id="rId184"/>
    <p:sldId id="430" r:id="rId185"/>
    <p:sldId id="311" r:id="rId186"/>
    <p:sldId id="431" r:id="rId187"/>
    <p:sldId id="432" r:id="rId188"/>
    <p:sldId id="503" r:id="rId189"/>
    <p:sldId id="305" r:id="rId190"/>
    <p:sldId id="309" r:id="rId191"/>
    <p:sldId id="310" r:id="rId192"/>
    <p:sldId id="518" r:id="rId193"/>
    <p:sldId id="312" r:id="rId194"/>
    <p:sldId id="313" r:id="rId195"/>
    <p:sldId id="324" r:id="rId196"/>
    <p:sldId id="314" r:id="rId197"/>
    <p:sldId id="323" r:id="rId198"/>
    <p:sldId id="315" r:id="rId199"/>
    <p:sldId id="316" r:id="rId200"/>
    <p:sldId id="319" r:id="rId201"/>
    <p:sldId id="396" r:id="rId202"/>
    <p:sldId id="321" r:id="rId203"/>
    <p:sldId id="322" r:id="rId204"/>
    <p:sldId id="394" r:id="rId205"/>
    <p:sldId id="395" r:id="rId206"/>
    <p:sldId id="393" r:id="rId207"/>
    <p:sldId id="954" r:id="rId208"/>
    <p:sldId id="423" r:id="rId209"/>
    <p:sldId id="522" r:id="rId210"/>
    <p:sldId id="523" r:id="rId211"/>
    <p:sldId id="409" r:id="rId212"/>
    <p:sldId id="410" r:id="rId213"/>
    <p:sldId id="411" r:id="rId214"/>
    <p:sldId id="412" r:id="rId215"/>
    <p:sldId id="413" r:id="rId216"/>
    <p:sldId id="414" r:id="rId217"/>
    <p:sldId id="520" r:id="rId218"/>
    <p:sldId id="521" r:id="rId219"/>
    <p:sldId id="524" r:id="rId220"/>
    <p:sldId id="415" r:id="rId221"/>
    <p:sldId id="416" r:id="rId222"/>
    <p:sldId id="417" r:id="rId223"/>
    <p:sldId id="418" r:id="rId224"/>
    <p:sldId id="419" r:id="rId225"/>
    <p:sldId id="420" r:id="rId226"/>
    <p:sldId id="421" r:id="rId227"/>
    <p:sldId id="433" r:id="rId228"/>
    <p:sldId id="434" r:id="rId229"/>
    <p:sldId id="440" r:id="rId230"/>
    <p:sldId id="352" r:id="rId231"/>
    <p:sldId id="441" r:id="rId232"/>
    <p:sldId id="442" r:id="rId233"/>
    <p:sldId id="445" r:id="rId234"/>
    <p:sldId id="443" r:id="rId235"/>
    <p:sldId id="444" r:id="rId236"/>
    <p:sldId id="519" r:id="rId237"/>
    <p:sldId id="436" r:id="rId238"/>
    <p:sldId id="438" r:id="rId239"/>
    <p:sldId id="486" r:id="rId240"/>
    <p:sldId id="274" r:id="rId241"/>
    <p:sldId id="372" r:id="rId242"/>
    <p:sldId id="1007" r:id="rId243"/>
    <p:sldId id="888" r:id="rId244"/>
    <p:sldId id="373" r:id="rId245"/>
    <p:sldId id="374" r:id="rId246"/>
    <p:sldId id="397" r:id="rId247"/>
    <p:sldId id="376" r:id="rId248"/>
    <p:sldId id="375" r:id="rId249"/>
    <p:sldId id="398" r:id="rId250"/>
    <p:sldId id="377" r:id="rId251"/>
    <p:sldId id="378" r:id="rId252"/>
    <p:sldId id="379" r:id="rId253"/>
    <p:sldId id="399" r:id="rId254"/>
    <p:sldId id="505" r:id="rId255"/>
    <p:sldId id="381" r:id="rId256"/>
    <p:sldId id="384" r:id="rId257"/>
    <p:sldId id="383" r:id="rId258"/>
    <p:sldId id="902" r:id="rId259"/>
    <p:sldId id="386" r:id="rId260"/>
    <p:sldId id="504" r:id="rId261"/>
    <p:sldId id="509" r:id="rId262"/>
    <p:sldId id="507" r:id="rId263"/>
    <p:sldId id="904" r:id="rId264"/>
    <p:sldId id="481" r:id="rId265"/>
    <p:sldId id="387" r:id="rId266"/>
    <p:sldId id="391" r:id="rId267"/>
    <p:sldId id="934" r:id="rId268"/>
    <p:sldId id="392" r:id="rId269"/>
    <p:sldId id="1008" r:id="rId270"/>
    <p:sldId id="1011" r:id="rId271"/>
    <p:sldId id="1012" r:id="rId272"/>
    <p:sldId id="1009" r:id="rId273"/>
    <p:sldId id="1018" r:id="rId274"/>
    <p:sldId id="1015" r:id="rId275"/>
    <p:sldId id="1019" r:id="rId276"/>
    <p:sldId id="1016" r:id="rId277"/>
    <p:sldId id="1014" r:id="rId278"/>
    <p:sldId id="1017" r:id="rId279"/>
    <p:sldId id="511" r:id="rId280"/>
    <p:sldId id="448" r:id="rId281"/>
    <p:sldId id="452" r:id="rId282"/>
    <p:sldId id="453" r:id="rId283"/>
    <p:sldId id="450" r:id="rId284"/>
    <p:sldId id="454" r:id="rId285"/>
    <p:sldId id="455" r:id="rId286"/>
    <p:sldId id="451" r:id="rId287"/>
    <p:sldId id="456" r:id="rId288"/>
    <p:sldId id="502" r:id="rId289"/>
    <p:sldId id="467" r:id="rId290"/>
    <p:sldId id="457" r:id="rId291"/>
    <p:sldId id="459" r:id="rId292"/>
    <p:sldId id="461" r:id="rId293"/>
    <p:sldId id="460" r:id="rId294"/>
    <p:sldId id="513" r:id="rId295"/>
    <p:sldId id="458" r:id="rId296"/>
    <p:sldId id="469" r:id="rId297"/>
    <p:sldId id="470" r:id="rId298"/>
    <p:sldId id="471" r:id="rId299"/>
    <p:sldId id="512" r:id="rId300"/>
    <p:sldId id="472" r:id="rId301"/>
    <p:sldId id="473" r:id="rId302"/>
    <p:sldId id="474" r:id="rId303"/>
    <p:sldId id="475" r:id="rId304"/>
    <p:sldId id="476" r:id="rId305"/>
    <p:sldId id="462" r:id="rId306"/>
    <p:sldId id="514" r:id="rId307"/>
    <p:sldId id="515" r:id="rId308"/>
    <p:sldId id="516" r:id="rId309"/>
    <p:sldId id="517" r:id="rId310"/>
    <p:sldId id="463" r:id="rId311"/>
    <p:sldId id="482" r:id="rId312"/>
    <p:sldId id="464" r:id="rId313"/>
    <p:sldId id="465" r:id="rId314"/>
    <p:sldId id="466" r:id="rId315"/>
    <p:sldId id="483" r:id="rId316"/>
    <p:sldId id="484" r:id="rId317"/>
    <p:sldId id="500" r:id="rId3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Lab: Data pipeline" id="{7333EDBD-3162-4060-9964-B92DC59FC4C2}">
          <p14:sldIdLst>
            <p14:sldId id="972"/>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id="{F03A7E75-B21B-4B16-8BB6-085C23B6E013}">
          <p14:sldIdLst>
            <p14:sldId id="354"/>
            <p14:sldId id="949"/>
            <p14:sldId id="981"/>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4"/>
            <p14:sldId id="906"/>
            <p14:sldId id="425"/>
            <p14:sldId id="427"/>
            <p14:sldId id="428"/>
            <p14:sldId id="429"/>
            <p14:sldId id="301"/>
            <p14:sldId id="302"/>
            <p14:sldId id="304"/>
            <p14:sldId id="306"/>
            <p14:sldId id="389"/>
            <p14:sldId id="390"/>
            <p14:sldId id="308"/>
            <p14:sldId id="307"/>
            <p14:sldId id="430"/>
            <p14:sldId id="311"/>
            <p14:sldId id="431"/>
            <p14:sldId id="432"/>
            <p14:sldId id="503"/>
            <p14:sldId id="305"/>
            <p14:sldId id="309"/>
            <p14:sldId id="310"/>
            <p14:sldId id="518"/>
            <p14:sldId id="312"/>
            <p14:sldId id="313"/>
            <p14:sldId id="324"/>
            <p14:sldId id="314"/>
            <p14:sldId id="323"/>
            <p14:sldId id="315"/>
            <p14:sldId id="316"/>
            <p14:sldId id="319"/>
            <p14:sldId id="396"/>
            <p14:sldId id="321"/>
            <p14:sldId id="322"/>
            <p14:sldId id="394"/>
            <p14:sldId id="395"/>
            <p14:sldId id="393"/>
            <p14:sldId id="954"/>
          </p14:sldIdLst>
        </p14:section>
        <p14:section name="Untitled Section" id="{E58C8DB2-0D6A-4217-901D-CC2AFE29434A}">
          <p14:sldIdLst>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0000"/>
    <a:srgbClr val="FFC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542" autoAdjust="0"/>
  </p:normalViewPr>
  <p:slideViewPr>
    <p:cSldViewPr snapToGrid="0">
      <p:cViewPr varScale="1">
        <p:scale>
          <a:sx n="108" d="100"/>
          <a:sy n="108" d="100"/>
        </p:scale>
        <p:origin x="696" y="96"/>
      </p:cViewPr>
      <p:guideLst/>
    </p:cSldViewPr>
  </p:slideViewPr>
  <p:outlineViewPr>
    <p:cViewPr>
      <p:scale>
        <a:sx n="33" d="100"/>
        <a:sy n="33" d="100"/>
      </p:scale>
      <p:origin x="0" y="-32103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handoutMaster" Target="handoutMasters/handoutMaster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11/7/2022</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07/11/2022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ms.gle/2DibVSdNgrgWTdVF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96</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97</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113</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171</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176</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195</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272</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Since we will cover several data needs, how familiar are you with the following tools/languages?</a:t>
            </a:r>
          </a:p>
          <a:p>
            <a:pPr lvl="1"/>
            <a:r>
              <a:rPr lang="en-US" noProof="0" dirty="0">
                <a:hlinkClick r:id="rId3"/>
              </a:rPr>
              <a:t>https://forms.gle/2DibVSdNgrgWTdVF6</a:t>
            </a:r>
            <a:endParaRPr lang="en-US" noProof="0" dirty="0"/>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4</a:t>
            </a:fld>
            <a:endParaRPr lang="it-IT" dirty="0"/>
          </a:p>
        </p:txBody>
      </p:sp>
    </p:spTree>
    <p:extLst>
      <p:ext uri="{BB962C8B-B14F-4D97-AF65-F5344CB8AC3E}">
        <p14:creationId xmlns:p14="http://schemas.microsoft.com/office/powerpoint/2010/main" val="16248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87</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268487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1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7.svg"/></Relationships>
</file>

<file path=ppt/slides/_rels/slide11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79.svg"/><Relationship Id="rId4" Type="http://schemas.openxmlformats.org/officeDocument/2006/relationships/tags" Target="../tags/tag10.xml"/><Relationship Id="rId9" Type="http://schemas.openxmlformats.org/officeDocument/2006/relationships/image" Target="../media/image7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87.png"/></Relationships>
</file>

<file path=ppt/slides/_rels/slide12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22.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aws.amazon.com/ec2/instance-types/"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7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png"/><Relationship Id="rId26" Type="http://schemas.openxmlformats.org/officeDocument/2006/relationships/image" Target="../media/image155.png"/><Relationship Id="rId39" Type="http://schemas.openxmlformats.org/officeDocument/2006/relationships/image" Target="../media/image168.png"/><Relationship Id="rId21" Type="http://schemas.openxmlformats.org/officeDocument/2006/relationships/image" Target="../media/image150.png"/><Relationship Id="rId34" Type="http://schemas.openxmlformats.org/officeDocument/2006/relationships/image" Target="../media/image163.png"/><Relationship Id="rId42" Type="http://schemas.openxmlformats.org/officeDocument/2006/relationships/image" Target="../media/image171.png"/><Relationship Id="rId47" Type="http://schemas.openxmlformats.org/officeDocument/2006/relationships/image" Target="../media/image176.png"/><Relationship Id="rId50" Type="http://schemas.openxmlformats.org/officeDocument/2006/relationships/image" Target="../media/image179.png"/><Relationship Id="rId55" Type="http://schemas.openxmlformats.org/officeDocument/2006/relationships/image" Target="../media/image184.png"/><Relationship Id="rId7" Type="http://schemas.openxmlformats.org/officeDocument/2006/relationships/image" Target="../media/image136.png"/><Relationship Id="rId2" Type="http://schemas.openxmlformats.org/officeDocument/2006/relationships/image" Target="../media/image131.png"/><Relationship Id="rId16" Type="http://schemas.openxmlformats.org/officeDocument/2006/relationships/image" Target="../media/image145.png"/><Relationship Id="rId29" Type="http://schemas.openxmlformats.org/officeDocument/2006/relationships/image" Target="../media/image158.png"/><Relationship Id="rId11" Type="http://schemas.openxmlformats.org/officeDocument/2006/relationships/image" Target="../media/image140.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png"/><Relationship Id="rId40" Type="http://schemas.openxmlformats.org/officeDocument/2006/relationships/image" Target="../media/image169.png"/><Relationship Id="rId45" Type="http://schemas.openxmlformats.org/officeDocument/2006/relationships/image" Target="../media/image174.png"/><Relationship Id="rId53" Type="http://schemas.openxmlformats.org/officeDocument/2006/relationships/image" Target="../media/image182.png"/><Relationship Id="rId58" Type="http://schemas.openxmlformats.org/officeDocument/2006/relationships/image" Target="../media/image187.png"/><Relationship Id="rId5" Type="http://schemas.openxmlformats.org/officeDocument/2006/relationships/image" Target="../media/image134.png"/><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172.png"/><Relationship Id="rId48" Type="http://schemas.openxmlformats.org/officeDocument/2006/relationships/image" Target="../media/image177.png"/><Relationship Id="rId56" Type="http://schemas.openxmlformats.org/officeDocument/2006/relationships/image" Target="../media/image185.png"/><Relationship Id="rId8" Type="http://schemas.openxmlformats.org/officeDocument/2006/relationships/image" Target="../media/image137.png"/><Relationship Id="rId51" Type="http://schemas.openxmlformats.org/officeDocument/2006/relationships/image" Target="../media/image180.png"/><Relationship Id="rId3" Type="http://schemas.openxmlformats.org/officeDocument/2006/relationships/image" Target="../media/image132.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5.png"/><Relationship Id="rId59" Type="http://schemas.openxmlformats.org/officeDocument/2006/relationships/image" Target="../media/image188.png"/><Relationship Id="rId20" Type="http://schemas.openxmlformats.org/officeDocument/2006/relationships/image" Target="../media/image149.png"/><Relationship Id="rId41" Type="http://schemas.openxmlformats.org/officeDocument/2006/relationships/image" Target="../media/image170.png"/><Relationship Id="rId54"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35.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165.png"/><Relationship Id="rId49" Type="http://schemas.openxmlformats.org/officeDocument/2006/relationships/image" Target="../media/image178.png"/><Relationship Id="rId57" Type="http://schemas.openxmlformats.org/officeDocument/2006/relationships/image" Target="../media/image186.png"/><Relationship Id="rId10" Type="http://schemas.openxmlformats.org/officeDocument/2006/relationships/image" Target="../media/image139.png"/><Relationship Id="rId31" Type="http://schemas.openxmlformats.org/officeDocument/2006/relationships/image" Target="../media/image160.png"/><Relationship Id="rId44" Type="http://schemas.openxmlformats.org/officeDocument/2006/relationships/image" Target="../media/image173.png"/><Relationship Id="rId52" Type="http://schemas.openxmlformats.org/officeDocument/2006/relationships/image" Target="../media/image181.png"/><Relationship Id="rId60" Type="http://schemas.openxmlformats.org/officeDocument/2006/relationships/image" Target="../media/image189.png"/></Relationships>
</file>

<file path=ppt/slides/_rels/slide178.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20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32.jp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243.svg"/><Relationship Id="rId7" Type="http://schemas.openxmlformats.org/officeDocument/2006/relationships/image" Target="../media/image247.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244.xml.rels><?xml version="1.0" encoding="UTF-8" standalone="yes"?>
<Relationships xmlns="http://schemas.openxmlformats.org/package/2006/relationships"><Relationship Id="rId3" Type="http://schemas.openxmlformats.org/officeDocument/2006/relationships/image" Target="../media/image243.sv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249.svg"/><Relationship Id="rId2" Type="http://schemas.openxmlformats.org/officeDocument/2006/relationships/image" Target="../media/image248.png"/><Relationship Id="rId1" Type="http://schemas.openxmlformats.org/officeDocument/2006/relationships/slideLayout" Target="../slideLayouts/slideLayout2.xml"/><Relationship Id="rId5" Type="http://schemas.openxmlformats.org/officeDocument/2006/relationships/image" Target="../media/image251.svg"/><Relationship Id="rId4" Type="http://schemas.openxmlformats.org/officeDocument/2006/relationships/image" Target="../media/image250.png"/></Relationships>
</file>

<file path=ppt/slides/_rels/slide246.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55.svg"/><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9.xml"/></Relationships>
</file>

<file path=ppt/slides/_rels/slide26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7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9.png"/><Relationship Id="rId4" Type="http://schemas.openxmlformats.org/officeDocument/2006/relationships/image" Target="../media/image268.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bricks.com/glossary/data-lakehouse"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datasciencecentral.com/profiles/blogs/dataops-it-s-a-secret"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53.svg"/></Relationships>
</file>

<file path=ppt/slides/_rels/slide7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hyperlink" Target="https://www.domo.com/learn/data-never-sleeps-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domo.com/learn/data-never-sleeps-9"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MODULO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100</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101</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102</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103</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104</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105</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106</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109</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110</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111</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112</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Tree>
    <p:extLst>
      <p:ext uri="{BB962C8B-B14F-4D97-AF65-F5344CB8AC3E}">
        <p14:creationId xmlns:p14="http://schemas.microsoft.com/office/powerpoint/2010/main" val="30719136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5"/>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6"/>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F747A6C7-D0C0-ADBF-0846-F6D572A805DF}"/>
              </a:ext>
            </a:extLst>
          </p:cNvPr>
          <p:cNvSpPr>
            <a:spLocks noGrp="1"/>
          </p:cNvSpPr>
          <p:nvPr>
            <p:ph type="sldNum" sz="quarter" idx="12"/>
            <p:custDataLst>
              <p:tags r:id="rId4"/>
            </p:custDataLst>
          </p:nvPr>
        </p:nvSpPr>
        <p:spPr/>
        <p:txBody>
          <a:bodyPr/>
          <a:lstStyle/>
          <a:p>
            <a:r>
              <a:rPr lang="it-IT"/>
              <a:t>23</a:t>
            </a:r>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7"/>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117</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118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119</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120</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121</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r>
              <a:rPr lang="en-US"/>
              <a:t>31</a:t>
            </a:r>
            <a:endParaRPr lang="en-US"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noProof="0" dirty="0"/>
              <a:t>To do list</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r>
              <a:rPr lang="en-US" noProof="0" dirty="0">
                <a:solidFill>
                  <a:srgbClr val="FF5050"/>
                </a:solidFill>
              </a:rPr>
              <a:t>Goal</a:t>
            </a:r>
            <a:r>
              <a:rPr lang="en-US" noProof="0" dirty="0"/>
              <a:t>: </a:t>
            </a:r>
            <a:r>
              <a:rPr lang="en-US" dirty="0"/>
              <a:t>b</a:t>
            </a:r>
            <a:r>
              <a:rPr lang="en-US" noProof="0" dirty="0" err="1"/>
              <a:t>uild</a:t>
            </a:r>
            <a:r>
              <a:rPr lang="en-US" noProof="0" dirty="0"/>
              <a:t> a sub-module of the expert system, namely a DWH to monitor historical trends of soil moisture</a:t>
            </a:r>
          </a:p>
          <a:p>
            <a:endParaRPr lang="en-US" dirty="0"/>
          </a:p>
          <a:p>
            <a:r>
              <a:rPr lang="en-US" dirty="0"/>
              <a:t>Necessary steps:</a:t>
            </a:r>
            <a:endParaRPr lang="en-US" noProof="0" dirty="0"/>
          </a:p>
          <a:p>
            <a:pPr marL="457200" indent="-457200">
              <a:buFont typeface="+mj-lt"/>
              <a:buAutoNum type="arabicPeriod"/>
            </a:pPr>
            <a:r>
              <a:rPr lang="en-US" noProof="0" dirty="0"/>
              <a:t>Create a data lake (AWS S3)</a:t>
            </a:r>
          </a:p>
          <a:p>
            <a:pPr marL="457200" indent="-457200">
              <a:buFont typeface="+mj-lt"/>
              <a:buAutoNum type="arabicPeriod"/>
            </a:pPr>
            <a:r>
              <a:rPr lang="en-US" noProof="0" dirty="0"/>
              <a:t>Collect and store the sensor data (manually)</a:t>
            </a:r>
          </a:p>
          <a:p>
            <a:pPr marL="1200150" lvl="1" indent="-457200"/>
            <a:r>
              <a:rPr lang="en-US" noProof="0" dirty="0"/>
              <a:t>KISS: we start with a .csv with sensor data</a:t>
            </a:r>
          </a:p>
          <a:p>
            <a:pPr marL="457200" indent="-457200">
              <a:buFont typeface="+mj-lt"/>
              <a:buAutoNum type="arabicPeriod"/>
            </a:pPr>
            <a:r>
              <a:rPr lang="en-US" noProof="0" dirty="0"/>
              <a:t>Do ETL (AWS </a:t>
            </a:r>
            <a:r>
              <a:rPr lang="en-US" noProof="0" dirty="0" err="1"/>
              <a:t>SageMaker</a:t>
            </a:r>
            <a:r>
              <a:rPr lang="en-US" noProof="0" dirty="0"/>
              <a:t> and/or AWS Glue)</a:t>
            </a:r>
          </a:p>
          <a:p>
            <a:pPr marL="457200" indent="-457200">
              <a:buFont typeface="+mj-lt"/>
              <a:buAutoNum type="arabicPeriod"/>
            </a:pPr>
            <a:r>
              <a:rPr lang="en-US" noProof="0" dirty="0"/>
              <a:t>Build a (relational) data warehouse (AWS RDS)</a:t>
            </a:r>
          </a:p>
          <a:p>
            <a:pPr marL="457200" indent="-457200">
              <a:buFont typeface="+mj-lt"/>
              <a:buAutoNum type="arabicPeriod"/>
            </a:pPr>
            <a:r>
              <a:rPr lang="en-US" noProof="0"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123</a:t>
            </a:fld>
            <a:endParaRPr lang="en-US" dirty="0"/>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213958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124</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125</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127</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129</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dial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130</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131</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132</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133</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134</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1096402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135</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136</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137</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138</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139</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Building data pipelines in the cloud</a:t>
            </a:r>
          </a:p>
        </p:txBody>
      </p:sp>
    </p:spTree>
    <p:extLst>
      <p:ext uri="{BB962C8B-B14F-4D97-AF65-F5344CB8AC3E}">
        <p14:creationId xmlns:p14="http://schemas.microsoft.com/office/powerpoint/2010/main" val="18247888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141</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142</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145</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146</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2"/>
              </a:rPr>
              <a:t>https://console.aws.amazon.com/console</a:t>
            </a:r>
            <a:r>
              <a:rPr lang="en-US" noProof="0"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147</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148</a:t>
            </a:fld>
            <a:endParaRPr lang="en-US" dirty="0"/>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dirty="0"/>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noProof="0" dirty="0"/>
              <a:t>Common points</a:t>
            </a:r>
          </a:p>
          <a:p>
            <a:endParaRPr lang="en-US" noProof="0" dirty="0"/>
          </a:p>
          <a:p>
            <a:r>
              <a:rPr lang="en-US" noProof="0" dirty="0"/>
              <a:t>We have services</a:t>
            </a:r>
          </a:p>
          <a:p>
            <a:pPr lvl="1"/>
            <a:r>
              <a:rPr lang="en-US" noProof="0" dirty="0"/>
              <a:t>Which transforms data</a:t>
            </a:r>
          </a:p>
          <a:p>
            <a:pPr lvl="1"/>
            <a:r>
              <a:rPr lang="en-US" noProof="0" dirty="0"/>
              <a:t>Which supports data transformation</a:t>
            </a:r>
          </a:p>
          <a:p>
            <a:r>
              <a:rPr lang="en-US" noProof="0" dirty="0"/>
              <a:t>Data pipelines are based on</a:t>
            </a:r>
          </a:p>
          <a:p>
            <a:pPr lvl="1"/>
            <a:r>
              <a:rPr lang="en-US" noProof="0" dirty="0"/>
              <a:t>Ingesting data</a:t>
            </a:r>
          </a:p>
          <a:p>
            <a:pPr lvl="1"/>
            <a:r>
              <a:rPr lang="en-US" noProof="0" dirty="0"/>
              <a:t>Analyzing data</a:t>
            </a:r>
          </a:p>
          <a:p>
            <a:pPr lvl="1"/>
            <a:r>
              <a:rPr lang="en-US" noProof="0"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a:t>
            </a:r>
          </a:p>
          <a:p>
            <a:r>
              <a:rPr lang="en-US" sz="1200" dirty="0">
                <a:effectLst/>
                <a:latin typeface="Helvetica" panose="020B0604020202020204" pitchFamily="34" charset="0"/>
                <a:cs typeface="Helvetica" panose="020B0604020202020204" pitchFamily="34" charset="0"/>
              </a:rPr>
              <a:t>A good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664771"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a:t>
            </a:r>
          </a:p>
          <a:p>
            <a:endParaRPr lang="en-US" sz="1200" dirty="0">
              <a:latin typeface="Helvetica" panose="020B0604020202020204" pitchFamily="34" charset="0"/>
              <a:cs typeface="Helvetica" panose="020B0604020202020204" pitchFamily="34" charset="0"/>
            </a:endParaRPr>
          </a:p>
          <a:p>
            <a:r>
              <a:rPr lang="en-US" sz="1200" dirty="0">
                <a:latin typeface="Helvetica" panose="020B0604020202020204" pitchFamily="34" charset="0"/>
                <a:cs typeface="Helvetica" panose="020B0604020202020204" pitchFamily="34" charset="0"/>
              </a:rPr>
              <a:t>S</a:t>
            </a:r>
            <a:r>
              <a:rPr lang="en-US" sz="1200" dirty="0">
                <a:effectLst/>
                <a:latin typeface="Helvetica" panose="020B0604020202020204" pitchFamily="34" charset="0"/>
                <a:cs typeface="Helvetica" panose="020B0604020202020204" pitchFamily="34" charset="0"/>
              </a:rPr>
              <a:t>orting, aggregating, joining, and applying business logic to produce meaningful analytical datasets. </a:t>
            </a:r>
          </a:p>
          <a:p>
            <a:endParaRPr lang="en-US" sz="1200" dirty="0">
              <a:latin typeface="Helvetica" panose="020B0604020202020204" pitchFamily="34" charset="0"/>
              <a:cs typeface="Helvetica" panose="020B0604020202020204" pitchFamily="34" charset="0"/>
            </a:endParaRPr>
          </a:p>
          <a:p>
            <a:r>
              <a:rPr lang="en-US" sz="1200" dirty="0">
                <a:effectLst/>
                <a:latin typeface="Helvetica" panose="020B0604020202020204" pitchFamily="34" charset="0"/>
                <a:cs typeface="Helvetica" panose="020B0604020202020204" pitchFamily="34" charset="0"/>
              </a:rPr>
              <a:t>Load these datasets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892060"/>
            <a:ext cx="1779794" cy="2275832"/>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149</a:t>
            </a:fld>
            <a:endParaRPr lang="en-US" dirty="0"/>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150</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151</a:t>
            </a:fld>
            <a:endParaRPr lang="it-IT" dirty="0"/>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154</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156</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a:t>
            </a:r>
          </a:p>
          <a:p>
            <a:pPr lvl="2"/>
            <a:r>
              <a:rPr lang="en-US" noProof="0" dirty="0">
                <a:effectLst/>
              </a:rPr>
              <a:t>Once stored, objects are given an </a:t>
            </a:r>
            <a:r>
              <a:rPr lang="en-US" b="1" noProof="0" dirty="0">
                <a:solidFill>
                  <a:srgbClr val="ED6A51"/>
                </a:solidFill>
                <a:effectLst/>
              </a:rPr>
              <a:t>object key</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Centralized data architecture (create a </a:t>
            </a:r>
            <a:r>
              <a:rPr lang="en-US" dirty="0"/>
              <a:t>unified </a:t>
            </a:r>
            <a:r>
              <a:rPr lang="en-US" noProof="0" dirty="0"/>
              <a:t>dataset)</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as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159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161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Object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163</a:t>
            </a:fld>
            <a:endParaRPr lang="it-IT" dirty="0"/>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noProof="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164</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165</a:t>
            </a:fld>
            <a:endParaRPr lang="en-US" dirty="0"/>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166</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167</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168</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170</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pPr lvl="1"/>
            <a:r>
              <a:rPr lang="en-US" dirty="0"/>
              <a:t>Here follows some examples</a:t>
            </a:r>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technological and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2165212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instance type determines the hardware</a:t>
            </a:r>
          </a:p>
          <a:p>
            <a:pPr lvl="1"/>
            <a:r>
              <a:rPr lang="en-US" noProof="0" dirty="0"/>
              <a:t>Different compute and memory capabilities</a:t>
            </a:r>
          </a:p>
          <a:p>
            <a:r>
              <a:rPr lang="en-US" noProof="0" dirty="0"/>
              <a:t>Amazon Machine Image 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10765"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noProof="0" dirty="0">
                <a:hlinkClick r:id="rId3"/>
              </a:rPr>
              <a:t>https://aws.amazon.com/ec2/</a:t>
            </a:r>
            <a:br>
              <a:rPr lang="en-US" noProof="0" dirty="0"/>
            </a:br>
            <a:r>
              <a:rPr lang="en-US" noProof="0" dirty="0">
                <a:hlinkClick r:id="rId4"/>
              </a:rPr>
              <a:t>https://aws.amazon.com/ec2/instance-types/</a:t>
            </a:r>
            <a:r>
              <a:rPr lang="en-US" noProof="0" dirty="0"/>
              <a:t> </a:t>
            </a:r>
            <a:br>
              <a:rPr lang="en-US" noProof="0" dirty="0"/>
            </a:br>
            <a:r>
              <a:rPr lang="en-US" noProof="0" dirty="0">
                <a:hlinkClick r:id="rId5"/>
              </a:rPr>
              <a:t>https://docs.aws.amazon.com/AWSEC2/latest/UserGuide/compute-optimized-instances.html</a:t>
            </a:r>
            <a:r>
              <a:rPr lang="en-US" noProof="0" dirty="0"/>
              <a:t> (example of AMI)</a:t>
            </a:r>
          </a:p>
        </p:txBody>
      </p:sp>
    </p:spTree>
    <p:extLst>
      <p:ext uri="{BB962C8B-B14F-4D97-AF65-F5344CB8AC3E}">
        <p14:creationId xmlns:p14="http://schemas.microsoft.com/office/powerpoint/2010/main" val="33961355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173</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3"/>
              </a:rPr>
              <a:t>https://aws.amazon.com/ec2/instance-types/</a:t>
            </a:r>
            <a:r>
              <a:rPr lang="en-US" noProof="0"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5303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175</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176</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177</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178</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179</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2"/>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Spot Instance cost strategies</a:t>
            </a:r>
          </a:p>
          <a:p>
            <a:endParaRPr lang="en-US" noProof="0" dirty="0"/>
          </a:p>
          <a:p>
            <a:r>
              <a:rPr lang="en-US" noProof="0" dirty="0"/>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181</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182</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183</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184</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185</a:t>
            </a:fld>
            <a:endParaRPr lang="it-IT" dirty="0"/>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187</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188</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Data platform</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354661" y="4716463"/>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7" name="Content Placeholder 6">
            <a:extLst>
              <a:ext uri="{FF2B5EF4-FFF2-40B4-BE49-F238E27FC236}">
                <a16:creationId xmlns:a16="http://schemas.microsoft.com/office/drawing/2014/main" id="{6F8BF42E-E86E-623D-E0EF-FDA65C5DF1A9}"/>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23AD50BF-A93A-9B1A-98BD-6BFBFDBD6733}"/>
              </a:ext>
            </a:extLst>
          </p:cNvPr>
          <p:cNvSpPr>
            <a:spLocks noGrp="1"/>
          </p:cNvSpPr>
          <p:nvPr>
            <p:ph sz="half" idx="1"/>
          </p:nvPr>
        </p:nvSpPr>
        <p:spPr/>
        <p:txBody>
          <a:bodyPr/>
          <a:lstStyle/>
          <a:p>
            <a:r>
              <a:rPr lang="en-US" noProof="0" dirty="0"/>
              <a:t>Case study: photo gallery</a:t>
            </a:r>
          </a:p>
        </p:txBody>
      </p:sp>
      <p:pic>
        <p:nvPicPr>
          <p:cNvPr id="14" name="Content Placeholder 10" descr="A picture containing text, different, bunch, same&#10;&#10;Description automatically generated">
            <a:extLst>
              <a:ext uri="{FF2B5EF4-FFF2-40B4-BE49-F238E27FC236}">
                <a16:creationId xmlns:a16="http://schemas.microsoft.com/office/drawing/2014/main" id="{EF83C69F-FFEF-C2CC-8F85-190FB4D7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26" y="210540"/>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190</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191</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endParaRPr lang="en-US" noProof="0"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192</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193</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194</a:t>
            </a:fld>
            <a:endParaRPr lang="it-IT" dirty="0"/>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196</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197</a:t>
            </a:fld>
            <a:endParaRPr lang="it-IT" dirty="0"/>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198</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199</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noProof="0" dirty="0"/>
              <a:t>Matteo Francia</a:t>
            </a:r>
          </a:p>
          <a:p>
            <a:pPr lvl="1"/>
            <a:r>
              <a:rPr lang="en-US" noProof="0" dirty="0"/>
              <a:t>Email: </a:t>
            </a:r>
            <a:r>
              <a:rPr lang="en-US" noProof="0" dirty="0">
                <a:hlinkClick r:id="rId2"/>
              </a:rPr>
              <a:t>m.francia@unibo.it</a:t>
            </a:r>
            <a:endParaRPr lang="en-US" noProof="0" dirty="0"/>
          </a:p>
          <a:p>
            <a:pPr lvl="1"/>
            <a:r>
              <a:rPr lang="en-US" noProof="0" dirty="0"/>
              <a:t>Research fellow @ </a:t>
            </a:r>
            <a:r>
              <a:rPr lang="en-US" noProof="0" dirty="0" err="1"/>
              <a:t>UniBO</a:t>
            </a:r>
            <a:endParaRPr lang="en-US" noProof="0" dirty="0"/>
          </a:p>
          <a:p>
            <a:r>
              <a:rPr lang="en-US" noProof="0" dirty="0"/>
              <a:t>Research topics</a:t>
            </a:r>
          </a:p>
          <a:p>
            <a:pPr lvl="1"/>
            <a:r>
              <a:rPr lang="en-US" noProof="0" dirty="0"/>
              <a:t>Big data / database </a:t>
            </a:r>
          </a:p>
          <a:p>
            <a:pPr lvl="1"/>
            <a:r>
              <a:rPr lang="en-US" noProof="0" dirty="0"/>
              <a:t>Geo-spatial analytics</a:t>
            </a:r>
          </a:p>
          <a:p>
            <a:r>
              <a:rPr lang="en-US" noProof="0" dirty="0"/>
              <a:t>Thesis proposals</a:t>
            </a:r>
          </a:p>
          <a:p>
            <a:pPr lvl="1"/>
            <a:r>
              <a:rPr lang="en-US" noProof="0" dirty="0">
                <a:hlinkClick r:id="rId3"/>
              </a:rPr>
              <a:t>https://big.csr.unibo.it/teaching/</a:t>
            </a:r>
            <a:r>
              <a:rPr lang="en-US" noProof="0"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200</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203</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204</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205</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207</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209</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210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211</a:t>
            </a:fld>
            <a:endParaRPr lang="it-IT"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bulk</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212</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bulk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213</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solidFill>
                  <a:schemeClr val="bg1"/>
                </a:solidFill>
              </a:rPr>
              <a:t>AWS Snowmobile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214</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solidFill>
                  <a:schemeClr val="bg1"/>
                </a:solidFill>
                <a:hlinkClick r:id="rId3">
                  <a:extLst>
                    <a:ext uri="{A12FA001-AC4F-418D-AE19-62706E023703}">
                      <ahyp:hlinkClr xmlns:ahyp="http://schemas.microsoft.com/office/drawing/2018/hyperlinkcolor" val="tx"/>
                    </a:ext>
                  </a:extLst>
                </a:hlinkClick>
              </a:rPr>
              <a:t>https://youtu.be/8vQmTZTq7nw</a:t>
            </a:r>
            <a:r>
              <a:rPr lang="en-US" noProof="0"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215</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216</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What would happen without the log?</a:t>
            </a:r>
          </a:p>
          <a:p>
            <a:pPr lvl="1"/>
            <a:r>
              <a:rPr lang="en-US" noProof="0" dirty="0"/>
              <a:t>Note that data often flows in both directions, as many systems (databases and Hadoop) are both sources and destinations for data transfer. </a:t>
            </a:r>
          </a:p>
          <a:p>
            <a:pPr lvl="1"/>
            <a:r>
              <a:rPr lang="en-US" noProof="0" dirty="0"/>
              <a:t>This meant that we would end up building two pipelines per system: one to get data in and one to get data out.</a:t>
            </a:r>
          </a:p>
          <a:p>
            <a:pPr lvl="1"/>
            <a:r>
              <a:rPr lang="en-US" noProof="0" dirty="0"/>
              <a:t>As we approached full connectivity, we would end up with something like O(N</a:t>
            </a:r>
            <a:r>
              <a:rPr lang="en-US" baseline="30000" noProof="0" dirty="0"/>
              <a:t>2</a:t>
            </a:r>
            <a:r>
              <a:rPr lang="en-US" noProof="0" dirty="0"/>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217</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noProof="0" dirty="0"/>
              <a:t>Log</a:t>
            </a:r>
          </a:p>
          <a:p>
            <a:pPr lvl="1"/>
            <a:r>
              <a:rPr lang="en-US" noProof="0" dirty="0"/>
              <a:t>Append-only data structure</a:t>
            </a:r>
          </a:p>
          <a:p>
            <a:pPr lvl="1"/>
            <a:r>
              <a:rPr lang="en-US" noProof="0" dirty="0"/>
              <a:t>the destination system only knows about the log and does not know any details of the system of origin</a:t>
            </a:r>
          </a:p>
          <a:p>
            <a:pPr lvl="1"/>
            <a:r>
              <a:rPr lang="en-US" noProof="0" dirty="0"/>
              <a:t>The consumer system need not concern itself with whether the data came from a relational database, a new-fangled key-value store, or was generated directly by some application</a:t>
            </a:r>
          </a:p>
          <a:p>
            <a:r>
              <a:rPr lang="en-US" noProof="0"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do you need a log at all in stream processing? </a:t>
            </a:r>
          </a:p>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pPr lvl="2"/>
            <a:endParaRPr lang="en-US" noProof="0" dirty="0"/>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219</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221</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222</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223</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224</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225</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228</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229</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231</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2"/>
              </a:rPr>
              <a:t>https://www.manning.com/books/aws-lambda-in-action</a:t>
            </a:r>
            <a:r>
              <a:rPr lang="en-US" noProof="0"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232</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234</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236</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237</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238</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239</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3"/>
          </p:nvPr>
        </p:nvSpPr>
        <p:spPr/>
        <p:txBody>
          <a:bodyPr/>
          <a:lstStyle/>
          <a:p>
            <a:endParaRPr lang="en-US"/>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241</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242</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243</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244</a:t>
            </a:fld>
            <a:endParaRPr lang="it-IT"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245</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247</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248</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249</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2"/>
              </a:rPr>
              <a:t>https://dunnsolutions.com/business-analytics/big-data-analytics/data-lake-consulting</a:t>
            </a:r>
            <a:r>
              <a:rPr lang="en-US" noProof="0"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250</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251</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Migrating the cluster as-is: ?</a:t>
            </a:r>
          </a:p>
          <a:p>
            <a:pPr lvl="1"/>
            <a:r>
              <a:rPr lang="en-US" noProof="0"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252</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9010226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256</a:t>
            </a:fld>
            <a:endParaRPr lang="it-IT" dirty="0"/>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257</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78" name="Content Placeholder 77" descr="Document outline">
            <a:extLst>
              <a:ext uri="{FF2B5EF4-FFF2-40B4-BE49-F238E27FC236}">
                <a16:creationId xmlns:a16="http://schemas.microsoft.com/office/drawing/2014/main" id="{09A843BC-9B2C-52B0-5F7D-4D58B6B325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5130" y="5435822"/>
            <a:ext cx="395731" cy="395731"/>
          </a:xfrm>
        </p:spPr>
      </p:pic>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260</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261</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262</a:t>
            </a:fld>
            <a:endParaRPr lang="it-IT" dirty="0"/>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0000"/>
                </a:solidFill>
              </a:rPr>
              <a:t>AWS Storage</a:t>
            </a:r>
          </a:p>
          <a:p>
            <a:pPr marL="342900" indent="-342900">
              <a:buFont typeface="Arial" panose="020B0604020202020204" pitchFamily="34" charset="0"/>
              <a:buChar char="•"/>
            </a:pPr>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endParaRPr lang="en-US" noProof="0" dirty="0"/>
          </a:p>
          <a:p>
            <a:pPr marL="342900" indent="-342900">
              <a:buFont typeface="Arial" panose="020B0604020202020204" pitchFamily="34" charset="0"/>
              <a:buChar char="•"/>
            </a:pPr>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263</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267</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268</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269</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270</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271</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2"/>
              </a:rPr>
              <a:t>https://cordis.europa.eu/project/id/101000256</a:t>
            </a:r>
            <a:r>
              <a:rPr lang="en-US" noProof="0"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272</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273</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274</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275</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276</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2"/>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277</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278</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281</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282</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284</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285</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288</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289</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290</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291</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292</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293</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294</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en-US" noProof="0" dirty="0"/>
              <a:t>Reference pipeline</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295</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296</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297</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298</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endParaRPr lang="en-US" noProof="0" dirty="0"/>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300</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301</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302</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303</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304</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305</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306</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307</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308</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309</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310</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311</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312</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313</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314</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315</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316</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317</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en-US" noProof="0" dirty="0"/>
              <a:t>Roadmap</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noProof="0" dirty="0"/>
              <a:t>Why going cloud?</a:t>
            </a:r>
          </a:p>
          <a:p>
            <a:r>
              <a:rPr lang="en-US" noProof="0" dirty="0"/>
              <a:t>From databases to data platforms</a:t>
            </a:r>
          </a:p>
          <a:p>
            <a:r>
              <a:rPr lang="en-US" noProof="0" dirty="0"/>
              <a:t>Building data platforms</a:t>
            </a:r>
          </a:p>
          <a:p>
            <a:r>
              <a:rPr lang="en-US" noProof="0" dirty="0"/>
              <a:t>Creating data pipelines in the cloud (in AWS)</a:t>
            </a:r>
          </a:p>
          <a:p>
            <a:r>
              <a:rPr lang="en-US" noProof="0" dirty="0"/>
              <a:t>Billing and cloud migration</a:t>
            </a:r>
          </a:p>
          <a:p>
            <a:endParaRPr lang="en-US" noProof="0"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dirty="0"/>
          </a:p>
        </p:txBody>
      </p:sp>
      <p:sp>
        <p:nvSpPr>
          <p:cNvPr id="7" name="Content Placeholder 6">
            <a:extLst>
              <a:ext uri="{FF2B5EF4-FFF2-40B4-BE49-F238E27FC236}">
                <a16:creationId xmlns:a16="http://schemas.microsoft.com/office/drawing/2014/main" id="{D0412E86-3486-F3C1-9004-F878D9D3562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is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2"/>
              </a:rPr>
              <a:t>https://www.databricks.com/glossary/data-lakehouse</a:t>
            </a:r>
            <a:r>
              <a:rPr lang="en-US" noProof="0" dirty="0"/>
              <a:t> </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4386" t="9968" r="3730" b="10142"/>
          <a:stretch/>
        </p:blipFill>
        <p:spPr bwMode="auto">
          <a:xfrm>
            <a:off x="6172200" y="2818673"/>
            <a:ext cx="5181600" cy="236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
        <p:nvSpPr>
          <p:cNvPr id="2" name="Titolo 1"/>
          <p:cNvSpPr>
            <a:spLocks noGrp="1"/>
          </p:cNvSpPr>
          <p:nvPr>
            <p:ph type="title"/>
          </p:nvPr>
        </p:nvSpPr>
        <p:spPr/>
        <p:txBody>
          <a:bodyPr/>
          <a:lstStyle/>
          <a:p>
            <a:r>
              <a:rPr lang="en-US" noProof="0" dirty="0"/>
              <a:t>Data fabric</a:t>
            </a:r>
          </a:p>
        </p:txBody>
      </p:sp>
    </p:spTree>
    <p:extLst>
      <p:ext uri="{BB962C8B-B14F-4D97-AF65-F5344CB8AC3E}">
        <p14:creationId xmlns:p14="http://schemas.microsoft.com/office/powerpoint/2010/main" val="236071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sp>
        <p:nvSpPr>
          <p:cNvPr id="2" name="Titolo 1"/>
          <p:cNvSpPr>
            <a:spLocks noGrp="1"/>
          </p:cNvSpPr>
          <p:nvPr>
            <p:ph type="title"/>
          </p:nvPr>
        </p:nvSpPr>
        <p:spPr/>
        <p:txBody>
          <a:bodyPr/>
          <a:lstStyle/>
          <a:p>
            <a:r>
              <a:rPr lang="en-US" noProof="0"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sp>
        <p:nvSpPr>
          <p:cNvPr id="2" name="Titolo 1"/>
          <p:cNvSpPr>
            <a:spLocks noGrp="1"/>
          </p:cNvSpPr>
          <p:nvPr>
            <p:ph type="title"/>
          </p:nvPr>
        </p:nvSpPr>
        <p:spPr/>
        <p:txBody>
          <a:bodyPr/>
          <a:lstStyle/>
          <a:p>
            <a:r>
              <a:rPr lang="en-US" noProof="0"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
        <p:nvSpPr>
          <p:cNvPr id="2" name="Titolo 1"/>
          <p:cNvSpPr>
            <a:spLocks noGrp="1"/>
          </p:cNvSpPr>
          <p:nvPr>
            <p:ph type="title"/>
          </p:nvPr>
        </p:nvSpPr>
        <p:spPr/>
        <p:txBody>
          <a:bodyPr/>
          <a:lstStyle/>
          <a:p>
            <a:r>
              <a:rPr lang="en-US" noProof="0" dirty="0"/>
              <a:t>Data mesh</a:t>
            </a:r>
          </a:p>
        </p:txBody>
      </p:sp>
    </p:spTree>
    <p:extLst>
      <p:ext uri="{BB962C8B-B14F-4D97-AF65-F5344CB8AC3E}">
        <p14:creationId xmlns:p14="http://schemas.microsoft.com/office/powerpoint/2010/main" val="252889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56</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
        <p:nvSpPr>
          <p:cNvPr id="2" name="Titolo 1"/>
          <p:cNvSpPr>
            <a:spLocks noGrp="1"/>
          </p:cNvSpPr>
          <p:nvPr>
            <p:ph type="title"/>
          </p:nvPr>
        </p:nvSpPr>
        <p:spPr/>
        <p:txBody>
          <a:bodyPr/>
          <a:lstStyle/>
          <a:p>
            <a:r>
              <a:rPr lang="en-US" noProof="0"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58</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59</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62</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sp>
        <p:nvSpPr>
          <p:cNvPr id="2" name="Titolo 1"/>
          <p:cNvSpPr>
            <a:spLocks noGrp="1"/>
          </p:cNvSpPr>
          <p:nvPr>
            <p:ph type="title"/>
          </p:nvPr>
        </p:nvSpPr>
        <p:spPr/>
        <p:txBody>
          <a:bodyPr/>
          <a:lstStyle/>
          <a:p>
            <a:r>
              <a:rPr lang="en-US" noProof="0" dirty="0" err="1"/>
              <a:t>DataOps</a:t>
            </a:r>
            <a:endParaRPr lang="en-US" noProof="0"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65</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en-US" noProof="0" dirty="0"/>
              <a:t>Data pipeline</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67</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Tree>
    <p:extLst>
      <p:ext uri="{BB962C8B-B14F-4D97-AF65-F5344CB8AC3E}">
        <p14:creationId xmlns:p14="http://schemas.microsoft.com/office/powerpoint/2010/main" val="3011115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68</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69</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70</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73</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74</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76</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78</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79</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80</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2"/>
              </a:rPr>
              <a:t>https://www.domo.com/learn/data-never-sleeps-9</a:t>
            </a:r>
            <a:r>
              <a:rPr lang="en-US" noProof="0" dirty="0"/>
              <a:t>  </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9454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81</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83</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84</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85</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86</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a:xfrm>
            <a:off x="838200" y="1700499"/>
            <a:ext cx="10515600" cy="4351338"/>
          </a:xfrm>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
        <p:nvSpPr>
          <p:cNvPr id="6" name="Segnaposto numero diapositiva 5"/>
          <p:cNvSpPr>
            <a:spLocks noGrp="1"/>
          </p:cNvSpPr>
          <p:nvPr>
            <p:ph type="sldNum" sz="quarter" idx="4294967295"/>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87</a:t>
            </a:fld>
            <a:endParaRPr lang="en-US" sz="1350" b="1" dirty="0"/>
          </a:p>
        </p:txBody>
      </p:sp>
    </p:spTree>
    <p:extLst>
      <p:ext uri="{BB962C8B-B14F-4D97-AF65-F5344CB8AC3E}">
        <p14:creationId xmlns:p14="http://schemas.microsoft.com/office/powerpoint/2010/main" val="3635591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88</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89</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90</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91</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92</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94</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95</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96</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97</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98</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99</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6"/>
</p:tagLst>
</file>

<file path=ppt/tags/tag11.xml><?xml version="1.0" encoding="utf-8"?>
<p:tagLst xmlns:a="http://schemas.openxmlformats.org/drawingml/2006/main" xmlns:r="http://schemas.openxmlformats.org/officeDocument/2006/relationships" xmlns:p="http://schemas.openxmlformats.org/presentationml/2006/main">
  <p:tag name="SHAPEID" val=" 22"/>
</p:tagLst>
</file>

<file path=ppt/tags/tag12.xml><?xml version="1.0" encoding="utf-8"?>
<p:tagLst xmlns:a="http://schemas.openxmlformats.org/drawingml/2006/main" xmlns:r="http://schemas.openxmlformats.org/officeDocument/2006/relationships" xmlns:p="http://schemas.openxmlformats.org/presentationml/2006/main">
  <p:tag name="SHAPEID" val=" 23"/>
</p:tagLst>
</file>

<file path=ppt/tags/tag13.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6"/>
</p:tagLst>
</file>

<file path=ppt/tags/tag6.xml><?xml version="1.0" encoding="utf-8"?>
<p:tagLst xmlns:a="http://schemas.openxmlformats.org/drawingml/2006/main" xmlns:r="http://schemas.openxmlformats.org/officeDocument/2006/relationships" xmlns:p="http://schemas.openxmlformats.org/presentationml/2006/main">
  <p:tag name="SHAPEID" val=" 22"/>
</p:tagLst>
</file>

<file path=ppt/tags/tag7.xml><?xml version="1.0" encoding="utf-8"?>
<p:tagLst xmlns:a="http://schemas.openxmlformats.org/drawingml/2006/main" xmlns:r="http://schemas.openxmlformats.org/officeDocument/2006/relationships" xmlns:p="http://schemas.openxmlformats.org/presentationml/2006/main">
  <p:tag name="SHAPEID" val=" 2"/>
</p:tagLst>
</file>

<file path=ppt/tags/tag8.xml><?xml version="1.0" encoding="utf-8"?>
<p:tagLst xmlns:a="http://schemas.openxmlformats.org/drawingml/2006/main" xmlns:r="http://schemas.openxmlformats.org/officeDocument/2006/relationships" xmlns:p="http://schemas.openxmlformats.org/presentationml/2006/main">
  <p:tag name="SHAPEID" val=" 12"/>
</p:tagLst>
</file>

<file path=ppt/tags/tag9.xml><?xml version="1.0" encoding="utf-8"?>
<p:tagLst xmlns:a="http://schemas.openxmlformats.org/drawingml/2006/main" xmlns:r="http://schemas.openxmlformats.org/officeDocument/2006/relationships" xmlns:p="http://schemas.openxmlformats.org/presentationml/2006/main">
  <p:tag name="SHAPEID" val=" 5"/>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27141</TotalTime>
  <Words>24328</Words>
  <Application>Microsoft Office PowerPoint</Application>
  <PresentationFormat>Widescreen</PresentationFormat>
  <Paragraphs>3934</Paragraphs>
  <Slides>317</Slides>
  <Notes>16</Notes>
  <HiddenSlides>74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317</vt:i4>
      </vt:variant>
    </vt:vector>
  </HeadingPairs>
  <TitlesOfParts>
    <vt:vector size="332"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Data platform</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To do list</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Reference scenario: batch vs stream</vt:lpstr>
      <vt:lpstr>Reference scenario: batch vs stream</vt:lpstr>
      <vt:lpstr>Data pipeline</vt:lpstr>
      <vt:lpstr>Data pipeline</vt:lpstr>
      <vt:lpstr>Data pipeline</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Cluster lifecycle</vt:lpstr>
      <vt:lpstr>Cluster lifecycle</vt:lpstr>
      <vt:lpstr>Cluster lifecycle</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1451</cp:revision>
  <dcterms:created xsi:type="dcterms:W3CDTF">2019-03-06T18:10:20Z</dcterms:created>
  <dcterms:modified xsi:type="dcterms:W3CDTF">2022-11-07T14:28:56Z</dcterms:modified>
</cp:coreProperties>
</file>